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74" r:id="rId2"/>
    <p:sldId id="256" r:id="rId3"/>
    <p:sldId id="257" r:id="rId4"/>
    <p:sldId id="258" r:id="rId5"/>
    <p:sldId id="260" r:id="rId6"/>
    <p:sldId id="262" r:id="rId7"/>
    <p:sldId id="263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50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910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108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1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30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089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23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1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8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72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04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19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606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62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668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15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0B381-24F5-41A8-8793-67C811C20264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B3F1757-4CB5-42AD-BCB6-25CF175703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34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mboj.malbork.pl/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mailto:https://bip.malbork.pl/a,29088,uchwala-nr-xv1322025-rady-miasta-malborka-w-sprawie-zmian-zasad-i-trybu-przeprowadzenia-na-terenie-m.html?subject=Uchwa&#322;a%20nr%20XV/132/2025%20Rady%20Miasta%20Malborka%20z%20dnia%2016%20kwietnia%202025%20r.%20w%20sprawie%20zasad%20i%20trybu%20przeprowadzenia%20na%20terenie%20miasta%20Malborka%20konsultacji%20spo&#322;ecznych%20Malborskiego%20Bud&#380;etu%20Obywatelskiego%20Junior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www.mboj.malbork.p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mboj.malbork.pl/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boj.malbork.pl/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5ABECE-8BBA-7084-8E21-0F676FCC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B8C37FE4-FE19-F45E-1222-F291F20D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89" y="6007608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A3FF6F4-7DE9-0FCF-F2AA-4DE18793C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4" y="-356303"/>
            <a:ext cx="6455664" cy="437052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E92FA12-0EC8-3B95-6C3D-0C79DD00F62D}"/>
              </a:ext>
            </a:extLst>
          </p:cNvPr>
          <p:cNvSpPr txBox="1"/>
          <p:nvPr/>
        </p:nvSpPr>
        <p:spPr>
          <a:xfrm>
            <a:off x="336042" y="4132776"/>
            <a:ext cx="8625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Malborski Budżet Obywatelski „Junior” na 2026 r. </a:t>
            </a:r>
            <a:endParaRPr lang="pl-PL" sz="3600" dirty="0">
              <a:solidFill>
                <a:srgbClr val="00206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D6E6138-752D-9A55-0695-811DEA2EF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1" y="826814"/>
            <a:ext cx="1755712" cy="22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0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A7C995E-A09B-DE91-41D1-A15E98573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2B8D6969-4351-AD81-BB22-954DDF0CCB08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42E03E3-01A9-52AE-3B4B-BE95917A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5C3B752-19DD-B81F-E264-814CBD1F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BB80FB4-5E77-DD2F-F03A-BDA5718D2021}"/>
              </a:ext>
            </a:extLst>
          </p:cNvPr>
          <p:cNvSpPr txBox="1"/>
          <p:nvPr/>
        </p:nvSpPr>
        <p:spPr>
          <a:xfrm>
            <a:off x="1418463" y="1848500"/>
            <a:ext cx="6307074" cy="170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Zespołu ds. MBOJ sprawdza🔍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czy pomysł można zrealizować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czy wszystko się zgadza formalnie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ABFBE1-EACD-506C-7692-E644B80611A9}"/>
              </a:ext>
            </a:extLst>
          </p:cNvPr>
          <p:cNvSpPr txBox="1"/>
          <p:nvPr/>
        </p:nvSpPr>
        <p:spPr>
          <a:xfrm>
            <a:off x="2297430" y="211595"/>
            <a:ext cx="684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Co dzieje się </a:t>
            </a:r>
          </a:p>
          <a:p>
            <a:r>
              <a:rPr lang="pl-PL" sz="3600" b="1" dirty="0">
                <a:solidFill>
                  <a:srgbClr val="002060"/>
                </a:solidFill>
              </a:rPr>
              <a:t>ze zgłoszonymi pomysłami?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E1F6C53-11D0-ECAB-3FE0-2E422679F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958A848-2E27-1DDF-DE51-E67926D4BF38}"/>
              </a:ext>
            </a:extLst>
          </p:cNvPr>
          <p:cNvSpPr txBox="1"/>
          <p:nvPr/>
        </p:nvSpPr>
        <p:spPr>
          <a:xfrm>
            <a:off x="0" y="3697440"/>
            <a:ext cx="8421624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	Jeśli czegoś zabraknie lub się nie będzie  zgadzało - można będzie 	poprawić!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9B30444-56DC-7404-7C65-097560300CE0}"/>
              </a:ext>
            </a:extLst>
          </p:cNvPr>
          <p:cNvSpPr txBox="1"/>
          <p:nvPr/>
        </p:nvSpPr>
        <p:spPr>
          <a:xfrm>
            <a:off x="991248" y="4831518"/>
            <a:ext cx="7854696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📞  Zespół wezwie telefonicznie lub pocztą e-mail do uzupełnienia  	lub	zmiany we wniosku!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DD47B20-BC1B-2D47-5CDD-AD29DB7D5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14" y="5292157"/>
            <a:ext cx="410049" cy="4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5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DC5C09-6400-8661-4CA1-5B4362AAF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1AA16100-DAFB-9B74-A029-7B135F9E0DC2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B6A78E0-1B6D-7A3C-E62E-78D40AFFE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EDE3CB-E938-29B2-A34B-E79F8FDA9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2918C9D-40C3-8931-99E6-9A02E4E5E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085A044-CFEC-4692-3CEE-92021F6B3B85}"/>
              </a:ext>
            </a:extLst>
          </p:cNvPr>
          <p:cNvSpPr txBox="1"/>
          <p:nvPr/>
        </p:nvSpPr>
        <p:spPr>
          <a:xfrm>
            <a:off x="2359204" y="180179"/>
            <a:ext cx="624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Co w przypadku oceny negatywnej?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9DB51CC-BE13-10C1-07E5-9EDA6B31A30B}"/>
              </a:ext>
            </a:extLst>
          </p:cNvPr>
          <p:cNvSpPr txBox="1"/>
          <p:nvPr/>
        </p:nvSpPr>
        <p:spPr>
          <a:xfrm>
            <a:off x="640080" y="1861134"/>
            <a:ext cx="796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Można odwołać się od decyzji Zespołu ds. MBOJ w formie elektronicznej w terminie 7 dni od otrzymania informacji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A193C55-C1A7-547A-4B5D-E2814F6EF6BA}"/>
              </a:ext>
            </a:extLst>
          </p:cNvPr>
          <p:cNvSpPr txBox="1"/>
          <p:nvPr/>
        </p:nvSpPr>
        <p:spPr>
          <a:xfrm>
            <a:off x="1678095" y="2880566"/>
            <a:ext cx="667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Odwołania rozpatrywane są przez Zespół ds. MBOJ</a:t>
            </a:r>
          </a:p>
          <a:p>
            <a:r>
              <a:rPr lang="pl-PL" dirty="0"/>
              <a:t>w terminie 3 dni roboczych od wpłynięcia odwołania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7DD04AB-3C31-8A18-2DD7-36E8B7D6669D}"/>
              </a:ext>
            </a:extLst>
          </p:cNvPr>
          <p:cNvSpPr txBox="1"/>
          <p:nvPr/>
        </p:nvSpPr>
        <p:spPr>
          <a:xfrm>
            <a:off x="352018" y="3961356"/>
            <a:ext cx="843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Jeśli odwołanie zostanie rozpatrzone negatywnie, wniosek jest odrzucany!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FE4C53-9A42-E0A9-03E3-868F86F4AE41}"/>
              </a:ext>
            </a:extLst>
          </p:cNvPr>
          <p:cNvSpPr txBox="1"/>
          <p:nvPr/>
        </p:nvSpPr>
        <p:spPr>
          <a:xfrm>
            <a:off x="927240" y="4852388"/>
            <a:ext cx="7598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Wnioski dotyczące zbliżonych propozycji zadań mogą zostać połączone w jedno zadanie, w konsultacji z wnioskodawcami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BD83858C-BECF-8C8F-A31B-22FEF01F7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184" y="1057341"/>
            <a:ext cx="1307191" cy="13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48CF4B-3ED5-1A98-6623-12EFB0B1A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07BB817B-6F76-BC01-2FC6-CEE15ED08EE1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2147F5-257C-C697-C7AB-D03491DF6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279A8BF-3223-9C36-5EBD-6691B8BB1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02ABD32-A328-F3B8-A0E8-4450AECC2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DEF8AF1-410A-727C-0B83-1ABB31314DAF}"/>
              </a:ext>
            </a:extLst>
          </p:cNvPr>
          <p:cNvSpPr txBox="1"/>
          <p:nvPr/>
        </p:nvSpPr>
        <p:spPr>
          <a:xfrm>
            <a:off x="2450592" y="122982"/>
            <a:ext cx="625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A co z wnioskami zatwierdzonymi?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B822FB-1043-C891-E9B1-EC21AC2F0CBC}"/>
              </a:ext>
            </a:extLst>
          </p:cNvPr>
          <p:cNvSpPr txBox="1"/>
          <p:nvPr/>
        </p:nvSpPr>
        <p:spPr>
          <a:xfrm>
            <a:off x="2103120" y="2086858"/>
            <a:ext cx="6885432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Wnioski rozpatrzone </a:t>
            </a:r>
            <a:r>
              <a:rPr lang="pl-PL" b="1" u="sng" dirty="0"/>
              <a:t>pozytywnie</a:t>
            </a:r>
            <a:r>
              <a:rPr lang="pl-PL" dirty="0"/>
              <a:t> tworzą listę propozycji zadań do MBOJ umieszczoną </a:t>
            </a:r>
            <a:r>
              <a:rPr lang="pl-PL" b="1" dirty="0"/>
              <a:t>na Karcie do głosowania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C5D837-B886-FEE1-EBFC-DA0E432BA0AD}"/>
              </a:ext>
            </a:extLst>
          </p:cNvPr>
          <p:cNvSpPr txBox="1"/>
          <p:nvPr/>
        </p:nvSpPr>
        <p:spPr>
          <a:xfrm>
            <a:off x="256032" y="4728067"/>
            <a:ext cx="7744968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Karty do głosowania zostaną zamieszczone w wersji elektronicznej na internetowej </a:t>
            </a:r>
            <a:r>
              <a:rPr lang="pl-PL" dirty="0">
                <a:hlinkClick r:id="rId5"/>
              </a:rPr>
              <a:t>www.mboj.malbork.pl</a:t>
            </a:r>
            <a:r>
              <a:rPr lang="pl-PL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8CA3C10-0DED-EEBF-B2EA-3E56B788C599}"/>
              </a:ext>
            </a:extLst>
          </p:cNvPr>
          <p:cNvSpPr txBox="1"/>
          <p:nvPr/>
        </p:nvSpPr>
        <p:spPr>
          <a:xfrm>
            <a:off x="773811" y="3378594"/>
            <a:ext cx="7386066" cy="1286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Lista propozycji zadań do MBOJ zostanie podana do publicznej wiadomości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0828D-D215-3573-9D81-38D9FA7F1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48" y="1667947"/>
            <a:ext cx="1810512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96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FF91B8-478C-EA92-1ABE-2A0DD8AD4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8AD0E54A-C912-3209-A69F-CCDA9D582F0C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5A2123-194A-FF99-C663-774F93D7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7E5E488-EDC8-F21F-374D-22823A0A0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7ADCA7C-220F-23A2-6E61-4D3FF9980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1B4E01B-4192-7C9A-499D-1BD21852448E}"/>
              </a:ext>
            </a:extLst>
          </p:cNvPr>
          <p:cNvSpPr txBox="1"/>
          <p:nvPr/>
        </p:nvSpPr>
        <p:spPr>
          <a:xfrm>
            <a:off x="2496312" y="380923"/>
            <a:ext cx="52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Jak głosujemy?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060C1AF-82CE-7FE8-6AA6-F6E3DB53AF6D}"/>
              </a:ext>
            </a:extLst>
          </p:cNvPr>
          <p:cNvSpPr txBox="1"/>
          <p:nvPr/>
        </p:nvSpPr>
        <p:spPr>
          <a:xfrm>
            <a:off x="660654" y="2307628"/>
            <a:ext cx="74866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może głosować w drodze elektronicznej tylko jeden raz, kolejna próba będzie uniemożliwione przez system informatyczny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wyboru dokonuje się poprzez postawienie znaku X w kratce obok nazwy maksymalnie 3 zadań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4D9EFA-BF27-B156-6109-E4C6E9A2C61A}"/>
              </a:ext>
            </a:extLst>
          </p:cNvPr>
          <p:cNvSpPr txBox="1"/>
          <p:nvPr/>
        </p:nvSpPr>
        <p:spPr>
          <a:xfrm>
            <a:off x="1252728" y="1570713"/>
            <a:ext cx="416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Każdy uprawniony: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8018985-08C7-73B8-C67B-725938CA5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92" y="4118873"/>
            <a:ext cx="2984641" cy="29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45D4DE-2B80-884C-5AD4-E5A0B77CF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503A9C55-E17B-E129-DB24-7300BDD4FB5B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E04F8F5-04A0-995A-8DBC-AA421627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C7DC1D1-FD5C-06F0-95D9-40ED963F1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CBDABCA-714E-877C-C3AD-D408AF0834CF}"/>
              </a:ext>
            </a:extLst>
          </p:cNvPr>
          <p:cNvSpPr txBox="1"/>
          <p:nvPr/>
        </p:nvSpPr>
        <p:spPr>
          <a:xfrm>
            <a:off x="347472" y="1852382"/>
            <a:ext cx="6309360" cy="1286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Zadania, które uzyskają największą liczbę głosów zostaną przedstawione Burmistrzowi Miasta Malborka </a:t>
            </a:r>
          </a:p>
          <a:p>
            <a:pPr>
              <a:lnSpc>
                <a:spcPct val="150000"/>
              </a:lnSpc>
            </a:pPr>
            <a:r>
              <a:rPr lang="pl-PL" dirty="0"/>
              <a:t>i zaproponowane przez Burmistrza do realizacji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CBA2D0-29F7-9036-0292-A616D3FA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293608B-D29F-42B5-7AA7-7AE4B9A3FABB}"/>
              </a:ext>
            </a:extLst>
          </p:cNvPr>
          <p:cNvSpPr txBox="1"/>
          <p:nvPr/>
        </p:nvSpPr>
        <p:spPr>
          <a:xfrm>
            <a:off x="2264016" y="406469"/>
            <a:ext cx="550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Co po głosowaniu?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D67D1E-0AAF-27EE-2AE2-CF328D3A428B}"/>
              </a:ext>
            </a:extLst>
          </p:cNvPr>
          <p:cNvSpPr txBox="1"/>
          <p:nvPr/>
        </p:nvSpPr>
        <p:spPr>
          <a:xfrm>
            <a:off x="2536584" y="4091401"/>
            <a:ext cx="6309360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MBOJ zostanie wprowadzony do budżetu Miasta Malborka w drodze uchwały Rady Miasta Malborka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70BBB3A-69DC-114B-0D9F-F69A47F5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666" y="3210805"/>
            <a:ext cx="2943107" cy="294310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34C28AF-B02E-258B-AF33-580511FD9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639" y="1334861"/>
            <a:ext cx="2280124" cy="22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6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A69CFA-4262-3F54-BFC4-390CA829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986D45CA-9B1A-37B7-AB8D-A57A15CC4192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E0436FE-A3F2-6FAD-A68E-A68554F5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344FB0E-3C04-5FB2-3DE0-51F83B5AC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6F9FFD8-40AA-FAD8-EA3C-C2292855B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064689A-45AE-9304-2F59-87E7C8ADD04C}"/>
              </a:ext>
            </a:extLst>
          </p:cNvPr>
          <p:cNvSpPr txBox="1"/>
          <p:nvPr/>
        </p:nvSpPr>
        <p:spPr>
          <a:xfrm>
            <a:off x="2359204" y="211595"/>
            <a:ext cx="572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Ważne przy organizacji zadania!!!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B5E9600-C130-F5E4-E4EC-351556692DDB}"/>
              </a:ext>
            </a:extLst>
          </p:cNvPr>
          <p:cNvSpPr txBox="1"/>
          <p:nvPr/>
        </p:nvSpPr>
        <p:spPr>
          <a:xfrm>
            <a:off x="617220" y="2122914"/>
            <a:ext cx="8172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Zadania realizowane są przez właściwy Wydział Urzędu Miasta Malborka we współpracy z autorami wniosków na każdym etapie organizacji danego wydarzenia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CE8ADB1-FC27-0239-B488-DB0C73F2C97C}"/>
              </a:ext>
            </a:extLst>
          </p:cNvPr>
          <p:cNvSpPr txBox="1"/>
          <p:nvPr/>
        </p:nvSpPr>
        <p:spPr>
          <a:xfrm>
            <a:off x="1225296" y="3372564"/>
            <a:ext cx="76992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Należy obowiązkowo promować imprezę przed jej realizacją</a:t>
            </a:r>
          </a:p>
          <a:p>
            <a:r>
              <a:rPr lang="pl-PL" dirty="0"/>
              <a:t> i umieszczać informację o dofinansowaniu w ramach MBOJ </a:t>
            </a:r>
          </a:p>
          <a:p>
            <a:r>
              <a:rPr lang="pl-PL" dirty="0"/>
              <a:t>we wszystkich materiałach i informacjach promocyjnych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876AD78-153B-B15B-412D-DF85F8230B6C}"/>
              </a:ext>
            </a:extLst>
          </p:cNvPr>
          <p:cNvSpPr txBox="1"/>
          <p:nvPr/>
        </p:nvSpPr>
        <p:spPr>
          <a:xfrm>
            <a:off x="617220" y="4793456"/>
            <a:ext cx="7952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Po realizacji zadania wnioskodawca zobowiązany jest </a:t>
            </a:r>
          </a:p>
          <a:p>
            <a:r>
              <a:rPr lang="pl-PL" dirty="0"/>
              <a:t>do przekazania do Urzędu Miasta Malborka sprawozdania </a:t>
            </a:r>
          </a:p>
          <a:p>
            <a:r>
              <a:rPr lang="pl-PL" dirty="0"/>
              <a:t>z realizacji oraz relacji zdjęciowej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34CA519-6C26-4ABA-264D-77131AAF6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448" y="2067943"/>
            <a:ext cx="1033272" cy="103327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CE666BB-5F1C-F9B7-8B7E-648715426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19" y="3319920"/>
            <a:ext cx="1036410" cy="103641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7E2E2B6-65BF-C4D4-245A-0288D237F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444" y="4736916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15C4A9-7C56-5584-54B9-92AE5B729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C4DBF3E1-DA3F-D44E-4539-EDB0705E29A1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0CC71F-3A71-6C51-26C7-AF83585D9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410276E-E8BA-6E81-8221-F7D910B67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6A9FBD1-CE0E-302E-51BA-A6E9CEBC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98BEF4F-09E3-C7B0-19CC-41D5B0855AD4}"/>
              </a:ext>
            </a:extLst>
          </p:cNvPr>
          <p:cNvSpPr txBox="1"/>
          <p:nvPr/>
        </p:nvSpPr>
        <p:spPr>
          <a:xfrm>
            <a:off x="2441448" y="303000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Ważne dokumenty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04406A3-9006-B31F-0EA0-E63117747EC3}"/>
              </a:ext>
            </a:extLst>
          </p:cNvPr>
          <p:cNvSpPr txBox="1"/>
          <p:nvPr/>
        </p:nvSpPr>
        <p:spPr>
          <a:xfrm>
            <a:off x="1491348" y="2011419"/>
            <a:ext cx="73234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Uchwała nr XV/132/2025 Rady Miasta Malborka z dnia 16 kwietnia 2025 r. w sprawie zasad i trybu przeprowadzenia na terenie miasta Malborka konsultacji społecznych Malborskiego Budżetu Obywatelskiego Junior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6A0846B-28BF-FA34-8E0A-F9CB563FDE97}"/>
              </a:ext>
            </a:extLst>
          </p:cNvPr>
          <p:cNvSpPr txBox="1"/>
          <p:nvPr/>
        </p:nvSpPr>
        <p:spPr>
          <a:xfrm>
            <a:off x="1491348" y="3877177"/>
            <a:ext cx="7050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Zarządzenie nr …./2025 Burmistrza Miasta Malborka z dnia ….. maja 2025 r. w sprawie przeprowadzenia konsultacji społecznych Malborskiego Budżetu Obywatelskiego „Junior” na 2025 rok </a:t>
            </a:r>
          </a:p>
          <a:p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C7DA93F-3CBB-669C-FCE1-7A35CF211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24" y="1947839"/>
            <a:ext cx="1325424" cy="132542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DE1759D-C7DE-8DD3-418D-3D318FEC8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24" y="3818928"/>
            <a:ext cx="132294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BAAD262-DB6A-0070-B806-8F2B2E65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DA993ED5-AD70-CAF0-FF0E-D046EF512CFA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ED08BFA-0B7F-1088-E3AE-FE044D06C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F2E370-B284-3655-E223-D6E2F99C7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7DBA71F-6083-51FA-AE14-E78EBE004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8B8EF7C-A584-1DE1-557A-45F22B657812}"/>
              </a:ext>
            </a:extLst>
          </p:cNvPr>
          <p:cNvSpPr txBox="1"/>
          <p:nvPr/>
        </p:nvSpPr>
        <p:spPr>
          <a:xfrm>
            <a:off x="2441448" y="303000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Kontakt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AFAA9A-D195-7516-9747-8AB639A85EEC}"/>
              </a:ext>
            </a:extLst>
          </p:cNvPr>
          <p:cNvSpPr txBox="1"/>
          <p:nvPr/>
        </p:nvSpPr>
        <p:spPr>
          <a:xfrm>
            <a:off x="1536192" y="2935224"/>
            <a:ext cx="60716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66CC"/>
                </a:solidFill>
              </a:rPr>
              <a:t>Katarzyna Fabiańska</a:t>
            </a:r>
          </a:p>
          <a:p>
            <a:endParaRPr lang="pl-PL" dirty="0">
              <a:solidFill>
                <a:srgbClr val="0066CC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Urząd Miasta Malborka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Wydział Promocji, Turystyki </a:t>
            </a:r>
          </a:p>
          <a:p>
            <a:r>
              <a:rPr lang="pl-PL" dirty="0">
                <a:solidFill>
                  <a:srgbClr val="FF0000"/>
                </a:solidFill>
              </a:rPr>
              <a:t>i Współpracy z Zagranicą</a:t>
            </a:r>
          </a:p>
          <a:p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III piętro, pok. 307 D</a:t>
            </a:r>
          </a:p>
          <a:p>
            <a:r>
              <a:rPr lang="pl-PL" dirty="0"/>
              <a:t>tel. 55 62904 80, 667 565 510</a:t>
            </a:r>
          </a:p>
          <a:p>
            <a:r>
              <a:rPr lang="pl-PL" dirty="0"/>
              <a:t>e-mail: k.fabianska@um.malbork.pl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649B05-C95F-0EED-66E6-986C90B7E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58" y="4658100"/>
            <a:ext cx="1089672" cy="108967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1EEFF1B-D84B-5025-88E2-89AE83804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303000"/>
            <a:ext cx="5797244" cy="57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3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287448E7-A3B6-C8E1-4178-8A7F84844084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17C53F-4900-BE95-1EC1-33F7B012F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6" y="6090699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7EB62F-0809-D2D8-6D45-B0F920A1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47F4ECB-9A0C-90AD-7BF2-25F2CB549EF4}"/>
              </a:ext>
            </a:extLst>
          </p:cNvPr>
          <p:cNvSpPr txBox="1"/>
          <p:nvPr/>
        </p:nvSpPr>
        <p:spPr>
          <a:xfrm>
            <a:off x="2343150" y="303000"/>
            <a:ext cx="4649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Co to jest MBOJ?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F03E16-E402-63C8-B086-47CE10A639C2}"/>
              </a:ext>
            </a:extLst>
          </p:cNvPr>
          <p:cNvSpPr txBox="1"/>
          <p:nvPr/>
        </p:nvSpPr>
        <p:spPr>
          <a:xfrm>
            <a:off x="1372476" y="1172823"/>
            <a:ext cx="7461504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MBOJ to skrót od </a:t>
            </a:r>
            <a:r>
              <a:rPr lang="pl-PL" sz="1800" b="1" dirty="0">
                <a:effectLst/>
                <a:ea typeface="Times New Roman" panose="02020603050405020304" pitchFamily="18" charset="0"/>
              </a:rPr>
              <a:t>Malborskiego Budżetu Obywatelskiego „Junior”</a:t>
            </a:r>
            <a:r>
              <a:rPr lang="pl-PL" sz="1800" dirty="0">
                <a:effectLst/>
                <a:ea typeface="Times New Roman" panose="02020603050405020304" pitchFamily="18" charset="0"/>
              </a:rPr>
              <a:t>,</a:t>
            </a:r>
            <a:r>
              <a:rPr lang="pl-PL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ea typeface="Times New Roman" panose="02020603050405020304" pitchFamily="18" charset="0"/>
              </a:rPr>
              <a:t>który realizowany jest przez Miasto Malbork już od 2018 r.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0770EE9-E346-727F-E4DA-0A8F7683D135}"/>
              </a:ext>
            </a:extLst>
          </p:cNvPr>
          <p:cNvSpPr txBox="1"/>
          <p:nvPr/>
        </p:nvSpPr>
        <p:spPr>
          <a:xfrm>
            <a:off x="502920" y="2454875"/>
            <a:ext cx="7680960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Jest to forma konsultacji społecznych dotycząca przeznaczenia części wydatków z budżetu gminy na wskazane przez mieszkańców propozycje zadań o charakterze lokalnym.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2FB732D-38D9-F477-343B-54226BEAE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" y="4385242"/>
            <a:ext cx="2343150" cy="1231069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B97EF4C-7072-DA78-94BD-CFAC5E0A113D}"/>
              </a:ext>
            </a:extLst>
          </p:cNvPr>
          <p:cNvSpPr txBox="1"/>
          <p:nvPr/>
        </p:nvSpPr>
        <p:spPr>
          <a:xfrm>
            <a:off x="2496312" y="4095071"/>
            <a:ext cx="6551809" cy="170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MBOJ polega na zgłaszaniu ważnych dla mieszkańców zadań, ich wybór w drodze głosowania oraz realizację</a:t>
            </a:r>
          </a:p>
          <a:p>
            <a:pPr>
              <a:lnSpc>
                <a:spcPct val="150000"/>
              </a:lnSpc>
            </a:pPr>
            <a:r>
              <a:rPr lang="pl-PL" dirty="0"/>
              <a:t>przy finansowaniu z budżetu Miasta Malborka w ramach ustalonych środków finansowych.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0F9B252-1D6E-1BCC-9757-E28F92484707}"/>
              </a:ext>
            </a:extLst>
          </p:cNvPr>
          <p:cNvSpPr txBox="1"/>
          <p:nvPr/>
        </p:nvSpPr>
        <p:spPr>
          <a:xfrm>
            <a:off x="1755648" y="499909"/>
            <a:ext cx="409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📌</a:t>
            </a:r>
          </a:p>
        </p:txBody>
      </p:sp>
    </p:spTree>
    <p:extLst>
      <p:ext uri="{BB962C8B-B14F-4D97-AF65-F5344CB8AC3E}">
        <p14:creationId xmlns:p14="http://schemas.microsoft.com/office/powerpoint/2010/main" val="243126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801571F-96CC-A34A-43A3-929D50BB4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68023C4-5DE8-A083-5AD5-4CA6A7E94C6D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4A647A4-4DF6-1B21-D139-971146185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FBF0BC1-7F19-703B-9B24-304ACB92C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8789FA4-A617-802A-F2F8-BE1B549E84DB}"/>
              </a:ext>
            </a:extLst>
          </p:cNvPr>
          <p:cNvSpPr txBox="1"/>
          <p:nvPr/>
        </p:nvSpPr>
        <p:spPr>
          <a:xfrm>
            <a:off x="2247138" y="436516"/>
            <a:ext cx="4649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Po co jest MBOJ?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6E791A8-F6B3-9367-81B6-D95AF08573E8}"/>
              </a:ext>
            </a:extLst>
          </p:cNvPr>
          <p:cNvSpPr txBox="1"/>
          <p:nvPr/>
        </p:nvSpPr>
        <p:spPr>
          <a:xfrm>
            <a:off x="2029968" y="1741360"/>
            <a:ext cx="7406640" cy="294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Żeby: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pokazać, że dzieci i młodzież mają głos!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wspólnie zmieniać nasze miasto!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uczyć się działać w grupie i dla innych!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zachęcić do dyskusji na temat zainteresowań i potrzeb </a:t>
            </a:r>
          </a:p>
          <a:p>
            <a:pPr>
              <a:lnSpc>
                <a:spcPct val="150000"/>
              </a:lnSpc>
            </a:pPr>
            <a:r>
              <a:rPr lang="pl-PL" dirty="0"/>
              <a:t>    dzieci i młodzieży!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promować postawy obywatelskie!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63A7C82-AC43-AC10-88BD-289AF721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90" y="488592"/>
            <a:ext cx="603556" cy="493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4173A23-93A7-398A-7657-F23179522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054" y="3644430"/>
            <a:ext cx="3094373" cy="30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642C8D-1D2D-8B17-C632-4C9DE7D55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522EF03D-F152-EAF2-14F8-5F2EF8960CCA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6799770-7B79-C3E9-70BC-3D37204A8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10864B5-8754-3893-AF53-626C5539C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FE614D7-F31A-69D5-4F9C-5A890037ADE6}"/>
              </a:ext>
            </a:extLst>
          </p:cNvPr>
          <p:cNvSpPr txBox="1"/>
          <p:nvPr/>
        </p:nvSpPr>
        <p:spPr>
          <a:xfrm>
            <a:off x="215760" y="1576848"/>
            <a:ext cx="10153536" cy="45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👧🧑‍🦱 Wszystkie dzieci i młodzież z Miasta Malborka w wieku od 7 do 21 lat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6188D09-C7D2-8846-B28F-F669C27AD8B0}"/>
              </a:ext>
            </a:extLst>
          </p:cNvPr>
          <p:cNvSpPr txBox="1"/>
          <p:nvPr/>
        </p:nvSpPr>
        <p:spPr>
          <a:xfrm>
            <a:off x="1984248" y="486733"/>
            <a:ext cx="7232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Kto może brać udział w MBOJ?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8CFAF5A-60AD-BF89-10CE-F6DC17888A6F}"/>
              </a:ext>
            </a:extLst>
          </p:cNvPr>
          <p:cNvSpPr txBox="1"/>
          <p:nvPr/>
        </p:nvSpPr>
        <p:spPr>
          <a:xfrm>
            <a:off x="305448" y="3429000"/>
            <a:ext cx="8695944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Ograniczenie uczestników MBOJ do dzieci i młodzieży tylko z Miasta Malborka wynika z tego, że zgłaszanie projektów i głosowanie odbywać się będą tylko przez Internet na stronie </a:t>
            </a:r>
            <a:r>
              <a:rPr lang="pl-PL" dirty="0">
                <a:hlinkClick r:id="rId4"/>
              </a:rPr>
              <a:t>www.mboj.malbork.pl</a:t>
            </a:r>
            <a:r>
              <a:rPr lang="pl-PL" dirty="0"/>
              <a:t>. </a:t>
            </a:r>
          </a:p>
          <a:p>
            <a:pPr>
              <a:lnSpc>
                <a:spcPct val="150000"/>
              </a:lnSpc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Weryfikacja uczestników polega na sprawdzeniu ich 4 ostatnich cyfr PESEL, </a:t>
            </a:r>
          </a:p>
          <a:p>
            <a:pPr>
              <a:lnSpc>
                <a:spcPct val="150000"/>
              </a:lnSpc>
            </a:pPr>
            <a:r>
              <a:rPr lang="pl-PL" dirty="0"/>
              <a:t>a Miasto Malbork ma dostęp tylko do danych swoich mieszkańców.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AF6DDA2-DCD3-3188-86EA-10ACC935F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18" y="572002"/>
            <a:ext cx="603556" cy="4938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8811862-F7FC-BE2D-70F3-C0633ABF3F6E}"/>
              </a:ext>
            </a:extLst>
          </p:cNvPr>
          <p:cNvSpPr txBox="1"/>
          <p:nvPr/>
        </p:nvSpPr>
        <p:spPr>
          <a:xfrm>
            <a:off x="275196" y="2225101"/>
            <a:ext cx="8621916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</a:rPr>
              <a:t>UWAGA! </a:t>
            </a:r>
            <a:r>
              <a:rPr lang="pl-PL" dirty="0"/>
              <a:t>Przy składaniu wniosku, jeśli wnioskodawca nie jest jeszcze osobą pełnoletnią, musi go reprezentować osoba dorosła!</a:t>
            </a:r>
          </a:p>
        </p:txBody>
      </p:sp>
    </p:spTree>
    <p:extLst>
      <p:ext uri="{BB962C8B-B14F-4D97-AF65-F5344CB8AC3E}">
        <p14:creationId xmlns:p14="http://schemas.microsoft.com/office/powerpoint/2010/main" val="282877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6D79DF-A9DC-4558-E0C2-FA8FD1B8C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55DF09EF-023D-64CD-F054-53469BE487F0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6DE4042-303F-8F7D-5A4F-742E95EA9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5F2033-D36B-9991-6775-8DE017DF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46EF30C-02BB-FEEB-8A91-D35B3FF6B9E5}"/>
              </a:ext>
            </a:extLst>
          </p:cNvPr>
          <p:cNvSpPr txBox="1"/>
          <p:nvPr/>
        </p:nvSpPr>
        <p:spPr>
          <a:xfrm>
            <a:off x="1755648" y="2325659"/>
            <a:ext cx="4649724" cy="2532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Pomysły mogą dotyczyć:</a:t>
            </a:r>
          </a:p>
          <a:p>
            <a:pPr>
              <a:lnSpc>
                <a:spcPct val="150000"/>
              </a:lnSpc>
            </a:pPr>
            <a:r>
              <a:rPr lang="pl-PL" dirty="0"/>
              <a:t>🏀sportu 	</a:t>
            </a:r>
          </a:p>
          <a:p>
            <a:pPr>
              <a:lnSpc>
                <a:spcPct val="150000"/>
              </a:lnSpc>
            </a:pPr>
            <a:r>
              <a:rPr lang="pl-PL" dirty="0"/>
              <a:t>🎭kultury 	</a:t>
            </a:r>
          </a:p>
          <a:p>
            <a:pPr>
              <a:lnSpc>
                <a:spcPct val="150000"/>
              </a:lnSpc>
            </a:pPr>
            <a:r>
              <a:rPr lang="pl-PL" dirty="0"/>
              <a:t>📚nauki i edukacji </a:t>
            </a:r>
          </a:p>
          <a:p>
            <a:pPr>
              <a:lnSpc>
                <a:spcPct val="150000"/>
              </a:lnSpc>
            </a:pPr>
            <a:r>
              <a:rPr lang="pl-PL" dirty="0"/>
              <a:t>🌱ekologii</a:t>
            </a: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👥</a:t>
            </a:r>
            <a:r>
              <a:rPr lang="pl-PL" dirty="0"/>
              <a:t>spraw społecznych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B36E03-FD78-1C25-0D9A-901C4C40FF0F}"/>
              </a:ext>
            </a:extLst>
          </p:cNvPr>
          <p:cNvSpPr txBox="1"/>
          <p:nvPr/>
        </p:nvSpPr>
        <p:spPr>
          <a:xfrm>
            <a:off x="2443734" y="211595"/>
            <a:ext cx="7218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Jakie pomysły można zgłaszać?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31D13E-39B3-29FC-FC5A-06AA3E90D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49A8ED6-DAE5-14B7-D0A2-C8F3BBCA0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360" y="2432303"/>
            <a:ext cx="3833391" cy="38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5FD55B-895C-0CB7-45A9-F65983F9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B9DD5F74-1F6B-29DB-BF16-C8C3D09B779F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0E1E19-888F-1923-D8F2-27C797F51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2" y="617617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21B32D-8309-E314-B1DA-28C5D7DA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C49B5B-0FBE-2B9B-2A75-06397EAB30C7}"/>
              </a:ext>
            </a:extLst>
          </p:cNvPr>
          <p:cNvSpPr txBox="1"/>
          <p:nvPr/>
        </p:nvSpPr>
        <p:spPr>
          <a:xfrm>
            <a:off x="1106995" y="1435120"/>
            <a:ext cx="6930009" cy="377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❌ </a:t>
            </a:r>
            <a:r>
              <a:rPr lang="pl-PL" b="1" dirty="0"/>
              <a:t>pomysłów, które: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są zbyt drogie (powyżej 5.000 zł)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będą potem kosztowały dużo w utrzymaniu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są niezgodne z prawem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nie będą dostępne dla wszystkich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wymagają współpracy z kimś, kto nie wyraził zgody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dotyczących remontu, budowy, przebudowy lub zakupu wyposażenia powyżej 200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8C9655-69AC-40B8-BE8E-EB0DB5C05378}"/>
              </a:ext>
            </a:extLst>
          </p:cNvPr>
          <p:cNvSpPr txBox="1"/>
          <p:nvPr/>
        </p:nvSpPr>
        <p:spPr>
          <a:xfrm>
            <a:off x="2288286" y="450718"/>
            <a:ext cx="667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Czego NIE można zgłaszać?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D83FD05-1DCD-A048-F90E-D692E26EA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B8DABD-4C1C-B7ED-C0C6-00810D80D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334" y="4976484"/>
            <a:ext cx="1780794" cy="17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8AAD27-330A-21F8-BB21-E5AE0AD0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0E810090-8A41-D42B-13B7-F8145EE84FF2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396FB6A-4238-B4E8-5A4C-F64E53043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3A853E0-FFB3-A19E-02AC-C3146A2F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B18CAE-4DAD-3A37-C1D1-A723EEB7C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6066A62-C1D1-0B3D-14E2-6D53A63FA929}"/>
              </a:ext>
            </a:extLst>
          </p:cNvPr>
          <p:cNvSpPr txBox="1"/>
          <p:nvPr/>
        </p:nvSpPr>
        <p:spPr>
          <a:xfrm>
            <a:off x="2286052" y="457178"/>
            <a:ext cx="722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Co w przypadku wątpliwości?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97EAD84-3F63-0382-6E7C-90F3C83F5DC7}"/>
              </a:ext>
            </a:extLst>
          </p:cNvPr>
          <p:cNvSpPr txBox="1"/>
          <p:nvPr/>
        </p:nvSpPr>
        <p:spPr>
          <a:xfrm>
            <a:off x="1389888" y="1376048"/>
            <a:ext cx="72237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Zapewniamy konsultacje z członkami Zespołu ds. MBOJ, którzy sprawdzą, podpowiedzą i doradzą. </a:t>
            </a:r>
          </a:p>
          <a:p>
            <a:endParaRPr lang="pl-PL" dirty="0"/>
          </a:p>
          <a:p>
            <a:r>
              <a:rPr lang="pl-PL" dirty="0"/>
              <a:t>W skład zespołu wchodzą przedstawiciele Wydziałów Urzędu Miasta Malborka, miejskich jednostek organizacyjnych, przedstawiciele Rady Miasta Malborka oraz Młodzieżowej Rady Miasta Malborka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B780E1D-628E-5A3B-8134-7EFA31AC921E}"/>
              </a:ext>
            </a:extLst>
          </p:cNvPr>
          <p:cNvSpPr txBox="1"/>
          <p:nvPr/>
        </p:nvSpPr>
        <p:spPr>
          <a:xfrm>
            <a:off x="183756" y="3945506"/>
            <a:ext cx="48326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1. Ewa Dąbrowska – Przewodnicząca Zespołu</a:t>
            </a:r>
          </a:p>
          <a:p>
            <a:r>
              <a:rPr lang="pl-PL" dirty="0"/>
              <a:t>2. Ewa </a:t>
            </a:r>
            <a:r>
              <a:rPr lang="pl-PL" dirty="0" err="1"/>
              <a:t>Arbart</a:t>
            </a:r>
            <a:r>
              <a:rPr lang="pl-PL" dirty="0"/>
              <a:t> - Z-ca Przewodniczącej Zespołu</a:t>
            </a:r>
          </a:p>
          <a:p>
            <a:r>
              <a:rPr lang="pl-PL" dirty="0"/>
              <a:t>3. Grzegorz </a:t>
            </a:r>
            <a:r>
              <a:rPr lang="pl-PL" dirty="0" err="1"/>
              <a:t>Koniszewski</a:t>
            </a:r>
            <a:endParaRPr lang="pl-PL" dirty="0"/>
          </a:p>
          <a:p>
            <a:r>
              <a:rPr lang="pl-PL" dirty="0"/>
              <a:t>4. Sylwia Starosta-Romańczuk</a:t>
            </a:r>
          </a:p>
          <a:p>
            <a:r>
              <a:rPr lang="pl-PL" dirty="0"/>
              <a:t>5. Małgorzata Kocerka</a:t>
            </a:r>
          </a:p>
          <a:p>
            <a:r>
              <a:rPr lang="pl-PL" dirty="0"/>
              <a:t>6. Katarzyna Fabiańska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996AB7E-A40B-D6FA-C974-1C6D7605038E}"/>
              </a:ext>
            </a:extLst>
          </p:cNvPr>
          <p:cNvSpPr txBox="1"/>
          <p:nvPr/>
        </p:nvSpPr>
        <p:spPr>
          <a:xfrm>
            <a:off x="4814316" y="3949208"/>
            <a:ext cx="48326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7. Agnieszka Rudzka</a:t>
            </a:r>
          </a:p>
          <a:p>
            <a:r>
              <a:rPr lang="pl-PL" dirty="0"/>
              <a:t>8. Małgorzata </a:t>
            </a:r>
            <a:r>
              <a:rPr lang="pl-PL" dirty="0" err="1"/>
              <a:t>Krysik</a:t>
            </a:r>
            <a:endParaRPr lang="pl-PL" dirty="0"/>
          </a:p>
          <a:p>
            <a:r>
              <a:rPr lang="pl-PL" dirty="0"/>
              <a:t>9. Dorota Raczkowska</a:t>
            </a:r>
          </a:p>
          <a:p>
            <a:r>
              <a:rPr lang="pl-PL" dirty="0"/>
              <a:t>10. Robert Król</a:t>
            </a:r>
          </a:p>
          <a:p>
            <a:r>
              <a:rPr lang="pl-PL" dirty="0"/>
              <a:t>11. Małgorzata </a:t>
            </a:r>
            <a:r>
              <a:rPr lang="pl-PL" dirty="0" err="1"/>
              <a:t>Badziong</a:t>
            </a:r>
            <a:endParaRPr lang="pl-PL" dirty="0"/>
          </a:p>
          <a:p>
            <a:r>
              <a:rPr lang="pl-PL" dirty="0"/>
              <a:t>12. Celina Pacanowska</a:t>
            </a:r>
          </a:p>
          <a:p>
            <a:r>
              <a:rPr lang="pl-PL" dirty="0"/>
              <a:t>13. Maciej Olęcki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1F8C522-6AC2-36C3-E081-B23FF992743C}"/>
              </a:ext>
            </a:extLst>
          </p:cNvPr>
          <p:cNvSpPr txBox="1"/>
          <p:nvPr/>
        </p:nvSpPr>
        <p:spPr>
          <a:xfrm>
            <a:off x="183756" y="3526010"/>
            <a:ext cx="584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Skład Zespołu: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8D3377A-3A5D-6CD5-5D03-C32A3F3BE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2936"/>
            <a:ext cx="1527222" cy="15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5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95E8A6-9BAB-030B-6CA3-29EEBA8F1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F702A98B-E174-93A9-42DF-0AFBECA9A1EB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E06685D-FD4E-7B13-28C9-F53DBD682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98CE2FF-A428-607A-527B-C80907E0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F213930-87A9-6707-4167-20B421AADF49}"/>
              </a:ext>
            </a:extLst>
          </p:cNvPr>
          <p:cNvSpPr txBox="1"/>
          <p:nvPr/>
        </p:nvSpPr>
        <p:spPr>
          <a:xfrm>
            <a:off x="2268588" y="457178"/>
            <a:ext cx="54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Zgłaszanie projektów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A5CC450-BD1A-DB33-1D7E-D1C692A2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C2B364D-28D3-1EAC-EA40-0CEBFA0D2C35}"/>
              </a:ext>
            </a:extLst>
          </p:cNvPr>
          <p:cNvSpPr txBox="1"/>
          <p:nvPr/>
        </p:nvSpPr>
        <p:spPr>
          <a:xfrm>
            <a:off x="877824" y="1880539"/>
            <a:ext cx="715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📝 Wypełniasz formularz online na: </a:t>
            </a:r>
            <a:r>
              <a:rPr lang="pl-PL" dirty="0">
                <a:hlinkClick r:id="rId5"/>
              </a:rPr>
              <a:t>www.mboj.malbork.pl</a:t>
            </a:r>
            <a:r>
              <a:rPr lang="pl-PL" dirty="0"/>
              <a:t>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0FD961-CD72-3ED1-C749-AAD87B9137F5}"/>
              </a:ext>
            </a:extLst>
          </p:cNvPr>
          <p:cNvSpPr txBox="1"/>
          <p:nvPr/>
        </p:nvSpPr>
        <p:spPr>
          <a:xfrm>
            <a:off x="1051560" y="2814112"/>
            <a:ext cx="5879592" cy="211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Do skutecznego złożenia projektu należy podać</a:t>
            </a:r>
            <a:r>
              <a:rPr lang="pl-PL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imię i nazwisko projektodawcy,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adres e-mail projektodawcy,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numer telefonu projektodawcy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wypełnić wszystkie pola wniosku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72470CC-4FC6-4737-AEE1-7FA0BC1D2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288" y="4183250"/>
            <a:ext cx="3135134" cy="16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1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AF9799-A6AD-F283-5EC4-11466B1B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C682A034-78AA-42B2-BC75-FF790069D937}"/>
              </a:ext>
            </a:extLst>
          </p:cNvPr>
          <p:cNvSpPr/>
          <p:nvPr/>
        </p:nvSpPr>
        <p:spPr>
          <a:xfrm>
            <a:off x="0" y="52809"/>
            <a:ext cx="1755648" cy="151790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7D6F154-E3AD-6B39-EF43-34FCD7A63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60" y="6153912"/>
            <a:ext cx="3829584" cy="581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899438D-897B-321B-7784-15481F88D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" y="288660"/>
            <a:ext cx="1545336" cy="10462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36E302F-4A78-E1A9-CEBA-54D0928D9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48" y="533435"/>
            <a:ext cx="603556" cy="49381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D49C4A0-D1DD-0E3E-AC17-C680104245BE}"/>
              </a:ext>
            </a:extLst>
          </p:cNvPr>
          <p:cNvSpPr txBox="1"/>
          <p:nvPr/>
        </p:nvSpPr>
        <p:spPr>
          <a:xfrm>
            <a:off x="2212848" y="380923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Harmonogram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97DD75A-0477-1F39-34FD-F6D9BD62F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24291"/>
              </p:ext>
            </p:extLst>
          </p:nvPr>
        </p:nvGraphicFramePr>
        <p:xfrm>
          <a:off x="1170433" y="1507880"/>
          <a:ext cx="7223759" cy="4312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3858">
                  <a:extLst>
                    <a:ext uri="{9D8B030D-6E8A-4147-A177-3AD203B41FA5}">
                      <a16:colId xmlns:a16="http://schemas.microsoft.com/office/drawing/2014/main" val="1205192544"/>
                    </a:ext>
                  </a:extLst>
                </a:gridCol>
                <a:gridCol w="4939901">
                  <a:extLst>
                    <a:ext uri="{9D8B030D-6E8A-4147-A177-3AD203B41FA5}">
                      <a16:colId xmlns:a16="http://schemas.microsoft.com/office/drawing/2014/main" val="521307627"/>
                    </a:ext>
                  </a:extLst>
                </a:gridCol>
              </a:tblGrid>
              <a:tr h="266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maj 2025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Kampania informacyjna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6926709"/>
                  </a:ext>
                </a:extLst>
              </a:tr>
              <a:tr h="1110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26 maja 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8 czerwca 2025 r.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Składanie propozycji zadań do MBOJ </a:t>
                      </a:r>
                      <a:br>
                        <a:rPr lang="pl-PL" sz="1800" kern="100" dirty="0">
                          <a:effectLst/>
                        </a:rPr>
                      </a:br>
                      <a:r>
                        <a:rPr lang="pl-PL" sz="1800" kern="100" dirty="0">
                          <a:effectLst/>
                        </a:rPr>
                        <a:t>na rok 2026 w formie elektronicznej </a:t>
                      </a:r>
                      <a:br>
                        <a:rPr lang="pl-PL" sz="1800" kern="100" dirty="0">
                          <a:effectLst/>
                        </a:rPr>
                      </a:br>
                      <a:r>
                        <a:rPr lang="pl-PL" sz="1800" kern="100" dirty="0">
                          <a:effectLst/>
                        </a:rPr>
                        <a:t>na dedykowanej platformie internetowej </a:t>
                      </a:r>
                      <a:r>
                        <a:rPr lang="pl-PL" sz="1800" kern="100" dirty="0">
                          <a:effectLst/>
                          <a:hlinkClick r:id="rId5"/>
                        </a:rPr>
                        <a:t>www.mboj.malbork.pl</a:t>
                      </a:r>
                      <a:r>
                        <a:rPr lang="pl-PL" sz="1800" kern="100" dirty="0">
                          <a:effectLst/>
                        </a:rPr>
                        <a:t> 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42675"/>
                  </a:ext>
                </a:extLst>
              </a:tr>
              <a:tr h="548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do 25 lipca 2024 r.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Weryfikacja zgłoszonych projektów </a:t>
                      </a:r>
                      <a:br>
                        <a:rPr lang="pl-PL" sz="1800" kern="100" dirty="0">
                          <a:effectLst/>
                        </a:rPr>
                      </a:br>
                      <a:r>
                        <a:rPr lang="pl-PL" sz="1800" kern="100" dirty="0">
                          <a:effectLst/>
                        </a:rPr>
                        <a:t>przez Zespół ds. MBOJ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6329432"/>
                  </a:ext>
                </a:extLst>
              </a:tr>
              <a:tr h="548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15-26 września 2025 r.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Głosowanie na platformie internetowej </a:t>
                      </a:r>
                      <a:r>
                        <a:rPr lang="pl-PL" sz="1800" kern="100" dirty="0">
                          <a:effectLst/>
                          <a:hlinkClick r:id="rId5"/>
                        </a:rPr>
                        <a:t>www.mboj.malbork.pl</a:t>
                      </a:r>
                      <a:r>
                        <a:rPr lang="pl-PL" sz="1800" kern="100" dirty="0">
                          <a:effectLst/>
                        </a:rPr>
                        <a:t> 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615618"/>
                  </a:ext>
                </a:extLst>
              </a:tr>
              <a:tr h="82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>
                          <a:effectLst/>
                        </a:rPr>
                        <a:t>do 5 dni roboczych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>
                          <a:effectLst/>
                        </a:rPr>
                        <a:t>po głosowaniu</a:t>
                      </a:r>
                      <a:endParaRPr lang="pl-PL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Przekazanie przez Zespół ds. MBOJ Burmistrzowi Miasta Malborka wyników głosowania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5754797"/>
                  </a:ext>
                </a:extLst>
              </a:tr>
              <a:tr h="82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do 17 października 2025 r.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</a:rPr>
                        <a:t>Zgłoszenie zadań, które uzyskają największą liczbę głosów do projektu budżetu miasta Malborka</a:t>
                      </a:r>
                      <a:endParaRPr lang="pl-P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040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798811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Pomarańczowy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TM02892315[[fn=Smuga]]</Template>
  <TotalTime>554</TotalTime>
  <Words>967</Words>
  <Application>Microsoft Office PowerPoint</Application>
  <PresentationFormat>Pokaz na ekranie (4:3)</PresentationFormat>
  <Paragraphs>125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Segoe UI Emoji</vt:lpstr>
      <vt:lpstr>Times New Roman</vt:lpstr>
      <vt:lpstr>Wingdings 3</vt:lpstr>
      <vt:lpstr>Smuga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Katarzyna Fabiańska</dc:creator>
  <cp:lastModifiedBy>Katarzyna Fabiańska</cp:lastModifiedBy>
  <cp:revision>17</cp:revision>
  <dcterms:created xsi:type="dcterms:W3CDTF">2025-04-29T09:38:02Z</dcterms:created>
  <dcterms:modified xsi:type="dcterms:W3CDTF">2025-05-13T10:29:07Z</dcterms:modified>
</cp:coreProperties>
</file>